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4"/>
  </p:sldMasterIdLst>
  <p:handoutMasterIdLst>
    <p:handoutMasterId r:id="rId14"/>
  </p:handoutMasterIdLst>
  <p:sldIdLst>
    <p:sldId id="377" r:id="rId5"/>
    <p:sldId id="391" r:id="rId6"/>
    <p:sldId id="392" r:id="rId7"/>
    <p:sldId id="395" r:id="rId8"/>
    <p:sldId id="393" r:id="rId9"/>
    <p:sldId id="396" r:id="rId10"/>
    <p:sldId id="397" r:id="rId11"/>
    <p:sldId id="398" r:id="rId12"/>
    <p:sldId id="399" r:id="rId13"/>
  </p:sldIdLst>
  <p:sldSz cx="9144000" cy="6858000" type="screen4x3"/>
  <p:notesSz cx="6950075" cy="9236075"/>
  <p:embeddedFontLs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Open Sans Light" panose="020B0306030504020204" pitchFamily="34" charset="0"/>
      <p:regular r:id="rId19"/>
      <p:italic r:id="rId20"/>
    </p:embeddedFont>
    <p:embeddedFont>
      <p:font typeface="Open Sans Semibold" panose="020B0706030804020204" pitchFamily="34" charset="0"/>
      <p:bold r:id="rId21"/>
      <p:boldItalic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86"/>
    <a:srgbClr val="B7312C"/>
    <a:srgbClr val="5D8EA0"/>
    <a:srgbClr val="66CCFF"/>
    <a:srgbClr val="F35B2E"/>
    <a:srgbClr val="8AC7CE"/>
    <a:srgbClr val="0066FF"/>
    <a:srgbClr val="009999"/>
    <a:srgbClr val="F8F8F8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8444" autoAdjust="0"/>
    <p:restoredTop sz="95095" autoAdjust="0"/>
  </p:normalViewPr>
  <p:slideViewPr>
    <p:cSldViewPr showGuides="1">
      <p:cViewPr varScale="1">
        <p:scale>
          <a:sx n="90" d="100"/>
          <a:sy n="90" d="100"/>
        </p:scale>
        <p:origin x="1944" y="78"/>
      </p:cViewPr>
      <p:guideLst>
        <p:guide orient="horz" pos="12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768" y="0"/>
            <a:ext cx="301169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378"/>
            <a:ext cx="301169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768" y="8772378"/>
            <a:ext cx="301169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ADF17FA-DF2F-45D3-B8B4-CDA3EA8E9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ENERGY BASED TECHNOLOGY • SCIENCE • TECHNOLOGY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ECDDC-B75A-47C0-8FE4-21BE6E707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36B87-E9C7-40B2-91EB-E0DA3CCE5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3EBF9-44CD-4BA7-8D4A-88DA042A9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51CD2-7CC0-4817-8314-47776BBFD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1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26C64-365B-4DDA-896A-4769A9D43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08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A3925-C0F8-4973-B084-77A85147E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4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CB5AC-9750-4329-B116-A0518D249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2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E20D6-57E2-45FF-81A5-ADF6A9A57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9C52-064C-4A10-9DE3-92239B5C4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1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96F7D-BBCC-426A-8DF1-AF402E99A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7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40DFF-8694-4FF5-AD2F-F55FD024B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5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ENERGY BASED TECHNOLOGY • SCIENCE • TECHNOLOGY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2EC55B3-406D-4429-A574-CE595483D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b="94444"/>
          <a:stretch>
            <a:fillRect/>
          </a:stretch>
        </p:blipFill>
        <p:spPr bwMode="auto">
          <a:xfrm>
            <a:off x="0" y="0"/>
            <a:ext cx="91471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t="90350"/>
          <a:stretch>
            <a:fillRect/>
          </a:stretch>
        </p:blipFill>
        <p:spPr bwMode="auto">
          <a:xfrm>
            <a:off x="0" y="6196013"/>
            <a:ext cx="91471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3581400" y="960438"/>
            <a:ext cx="3940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Sobre</a:t>
            </a:r>
            <a:r>
              <a:rPr lang="en-US" altLang="en-US" sz="4000" dirty="0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 ASLMS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1000" y="2005013"/>
            <a:ext cx="83058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 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Sociedad Americana de Medicina Láser y Cirugía, Inc. (ASLMS) 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 la organización profesional multidisciplinaria mas grande dedicada al desarrollo y aplicación de láseres y tecnología relacionada a la salud.</a:t>
            </a:r>
          </a:p>
          <a:p>
            <a:pPr eaLnBrk="1" hangingPunct="1">
              <a:defRPr/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eaLnBrk="1" hangingPunct="1">
              <a:defRPr/>
            </a:pPr>
            <a:r>
              <a:rPr lang="en-US" sz="2000" cap="all" dirty="0">
                <a:solidFill>
                  <a:srgbClr val="005F86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Nuestra </a:t>
            </a:r>
            <a:r>
              <a:rPr lang="en-US" sz="2000" cap="all" dirty="0" err="1">
                <a:solidFill>
                  <a:srgbClr val="005F86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misión</a:t>
            </a:r>
            <a:r>
              <a:rPr lang="en-US" sz="2000" cap="all" dirty="0">
                <a:solidFill>
                  <a:srgbClr val="005F86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 promover la excelencia en la atención al paciente mediante el avance del uso de láseres y otras tecnologías relacionadas con la biomedicinas en todo el mundo.</a:t>
            </a:r>
          </a:p>
          <a:p>
            <a:pPr eaLnBrk="1" hangingPunct="1">
              <a:defRPr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 </a:t>
            </a:r>
          </a:p>
          <a:p>
            <a:pPr eaLnBrk="1" hangingPunct="1">
              <a:defRPr/>
            </a:pPr>
            <a:r>
              <a:rPr lang="en-US" sz="2000" cap="all" dirty="0">
                <a:solidFill>
                  <a:srgbClr val="005F86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Nuestra </a:t>
            </a:r>
            <a:r>
              <a:rPr lang="en-US" sz="2000" cap="all" dirty="0" err="1">
                <a:solidFill>
                  <a:srgbClr val="005F86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Visión</a:t>
            </a:r>
            <a:r>
              <a:rPr lang="en-US" sz="2000" cap="all" dirty="0">
                <a:solidFill>
                  <a:srgbClr val="005F86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 ser el recurso biomédico mas importante del mundo para láser y otras tecnologías basadas en energía, investigación, educación y conocimiento clínico.</a:t>
            </a: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331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538"/>
            <a:ext cx="220186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b="94444"/>
          <a:stretch>
            <a:fillRect/>
          </a:stretch>
        </p:blipFill>
        <p:spPr bwMode="auto">
          <a:xfrm>
            <a:off x="0" y="0"/>
            <a:ext cx="91471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t="90350"/>
          <a:stretch>
            <a:fillRect/>
          </a:stretch>
        </p:blipFill>
        <p:spPr bwMode="auto">
          <a:xfrm>
            <a:off x="0" y="6196013"/>
            <a:ext cx="91471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2657475" y="960438"/>
            <a:ext cx="5953125" cy="6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50" dirty="0" err="1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Beneficios</a:t>
            </a:r>
            <a:r>
              <a:rPr lang="en-US" altLang="en-US" sz="3650" dirty="0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 de la </a:t>
            </a:r>
            <a:r>
              <a:rPr lang="en-US" altLang="en-US" sz="3650" dirty="0" err="1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Membresia</a:t>
            </a:r>
            <a:endParaRPr lang="en-US" altLang="en-US" sz="3650" dirty="0">
              <a:solidFill>
                <a:srgbClr val="005F86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4342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538"/>
            <a:ext cx="220186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2206" y="1828800"/>
            <a:ext cx="8382000" cy="4272585"/>
          </a:xfrm>
          <a:prstGeom prst="rect">
            <a:avLst/>
          </a:prstGeom>
          <a:noFill/>
        </p:spPr>
        <p:txBody>
          <a:bodyPr numCol="2" spcCol="457200"/>
          <a:lstStyle/>
          <a:p>
            <a:pPr marL="177800" indent="-177800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n-US" sz="1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Organo</a:t>
            </a: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1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Conocimiento</a:t>
            </a: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Multidisciplinario</a:t>
            </a:r>
            <a:endParaRPr lang="en-US" sz="16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7800" indent="-177800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s-E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Creación de redes a nivel mundial</a:t>
            </a:r>
          </a:p>
          <a:p>
            <a:pPr marL="177800" indent="-177800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s-E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Recursos para el desarrollo profesional</a:t>
            </a:r>
          </a:p>
          <a:p>
            <a:pPr marL="635000" lvl="1" indent="-177800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n-US" sz="1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Conferencia</a:t>
            </a: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annual</a:t>
            </a:r>
          </a:p>
          <a:p>
            <a:pPr marL="635000" lvl="1" indent="-177800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n-US" sz="1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Curso</a:t>
            </a: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1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Láser</a:t>
            </a: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Estético</a:t>
            </a:r>
            <a:endParaRPr lang="en-US" sz="16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35000" lvl="1" indent="-177800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Serie Podcast</a:t>
            </a:r>
          </a:p>
          <a:p>
            <a:pPr marL="635000" lvl="1" indent="-177800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n-US" sz="1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Aprendizaje</a:t>
            </a: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</a:t>
            </a: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linea</a:t>
            </a:r>
            <a:endParaRPr lang="en-US" sz="16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35000" lvl="1" indent="-177800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n-US" sz="1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Programa</a:t>
            </a: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1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Tutelaje</a:t>
            </a:r>
            <a:endParaRPr lang="en-US" sz="16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35000" lvl="1" indent="-177800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Centro para </a:t>
            </a:r>
            <a:r>
              <a:rPr lang="en-US" sz="1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Profecionales</a:t>
            </a:r>
            <a:endParaRPr lang="en-US" sz="16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7800" indent="-177800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s-E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¡Los miembros ahorran en la Conferencia Anual y los honorarios del curso!</a:t>
            </a:r>
          </a:p>
          <a:p>
            <a:pPr marL="177800" indent="-177800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s-E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Suscripción Gratuita a la revista de </a:t>
            </a:r>
            <a:r>
              <a:rPr lang="es-ES" sz="1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Lasers</a:t>
            </a:r>
            <a:r>
              <a:rPr lang="es-E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en Cirugía y Medicina</a:t>
            </a:r>
          </a:p>
          <a:p>
            <a:pPr marL="177800" indent="-177800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Comunicaciones </a:t>
            </a:r>
            <a:r>
              <a:rPr lang="en-US" sz="1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electrónicas</a:t>
            </a:r>
            <a:endParaRPr lang="en-US" sz="16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35000" lvl="1" indent="-177800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n-US" sz="1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Boletines</a:t>
            </a: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electrónicos</a:t>
            </a:r>
            <a:endParaRPr lang="en-US" sz="16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27063" lvl="1" indent="-169863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sitio web</a:t>
            </a:r>
          </a:p>
          <a:p>
            <a:pPr marL="627063" lvl="1" indent="-169863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n-US" sz="1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Actualizaciones</a:t>
            </a: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en-US" sz="1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redes</a:t>
            </a: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sociales</a:t>
            </a:r>
            <a:endParaRPr lang="en-US" sz="16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27063" lvl="1" indent="-169863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s-E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Grupos de discusión en Facebook</a:t>
            </a:r>
          </a:p>
          <a:p>
            <a:pPr marL="169863" indent="-169863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s-E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Becas de investigación y viajes</a:t>
            </a:r>
          </a:p>
          <a:p>
            <a:pPr marL="169863" indent="-169863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s-E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Servicio de localización de médicos</a:t>
            </a:r>
          </a:p>
          <a:p>
            <a:pPr marL="169863" indent="-169863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s-E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Posibilidad de mostrar el prestigioso nombre y logotipo de ASLMS en sus credenciales</a:t>
            </a:r>
          </a:p>
          <a:p>
            <a:pPr marL="169863" indent="-169863" eaLnBrk="1" hangingPunct="1">
              <a:spcBef>
                <a:spcPct val="20000"/>
              </a:spcBef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s-E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Membresía gratuita para estudiantes, residentes y becarios en formación</a:t>
            </a:r>
            <a:endParaRPr lang="en-US" sz="16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000625" y="5430838"/>
            <a:ext cx="3457575" cy="43656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345" name="TextBox 10"/>
          <p:cNvSpPr txBox="1">
            <a:spLocks noChangeArrowheads="1"/>
          </p:cNvSpPr>
          <p:nvPr/>
        </p:nvSpPr>
        <p:spPr bwMode="auto">
          <a:xfrm>
            <a:off x="4999038" y="5495925"/>
            <a:ext cx="34591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¡VISITE ASLMS.ORG  ASOCIESE HOY!</a:t>
            </a:r>
            <a:endParaRPr lang="en-US" alt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b="94444"/>
          <a:stretch>
            <a:fillRect/>
          </a:stretch>
        </p:blipFill>
        <p:spPr bwMode="auto">
          <a:xfrm>
            <a:off x="0" y="0"/>
            <a:ext cx="91471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t="90350"/>
          <a:stretch>
            <a:fillRect/>
          </a:stretch>
        </p:blipFill>
        <p:spPr bwMode="auto">
          <a:xfrm>
            <a:off x="0" y="6196013"/>
            <a:ext cx="91471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538"/>
            <a:ext cx="220186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81000" y="1912436"/>
            <a:ext cx="8382000" cy="4138613"/>
          </a:xfrm>
          <a:prstGeom prst="rect">
            <a:avLst/>
          </a:prstGeom>
          <a:noFill/>
        </p:spPr>
        <p:txBody>
          <a:bodyPr spcCol="457200"/>
          <a:lstStyle/>
          <a:p>
            <a:pPr eaLnBrk="1" hangingPunct="1">
              <a:spcAft>
                <a:spcPts val="600"/>
              </a:spcAft>
              <a:defRPr/>
            </a:pPr>
            <a:r>
              <a:rPr lang="en-US" sz="16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Membresía</a:t>
            </a:r>
            <a:r>
              <a:rPr lang="en-US" sz="16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gratuita</a:t>
            </a:r>
            <a:endParaRPr lang="en-US" sz="1600" cap="all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68275" indent="-168275" eaLnBrk="1" hangingPunct="1">
              <a:spcAft>
                <a:spcPts val="900"/>
              </a:spcAft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s-E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ASLMS ofrece oportunidades de membresía GRATUITAS para estudiantes de medicina, residentes, estudiantes de pregrado y posgrado, becarios en formación y becarios postdoctorales durante su formación.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16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Annual Conference and Travel Grants</a:t>
            </a:r>
          </a:p>
          <a:p>
            <a:pPr marL="168275" indent="-168275" eaLnBrk="1" hangingPunct="1"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s-E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Los estudiantes, los residentes y los becarios en formación tienen un descuento en los derechos de inscripción para la conferencia y un descuento del 50% de los cursos previos a la conferencia.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68275" indent="-168275" eaLnBrk="1" hangingPunct="1">
              <a:spcAft>
                <a:spcPts val="900"/>
              </a:spcAft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s-E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 número limitado de becas de viaje de hasta $ 1,000 están disponibles cada año.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16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Becas</a:t>
            </a:r>
            <a:r>
              <a:rPr lang="en-US" sz="16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16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investigacion</a:t>
            </a:r>
            <a:endParaRPr lang="en-US" sz="1600" cap="all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68275" indent="-168275" eaLnBrk="1" hangingPunct="1"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s-E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ASLMS premia anualmente proyectos de investigación diseñados para fomentar el desarrollo y uso de láseres y otras tecnologías basadas en energía en aplicaciones médicas y quirúrgicas.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168275" indent="-168275" eaLnBrk="1" hangingPunct="1">
              <a:spcAft>
                <a:spcPts val="900"/>
              </a:spcAft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s-E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 otorgan hasta cuatro becas para estudiantes de $ 5,000 cada año.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eaLnBrk="1" hangingPunct="1">
              <a:buClr>
                <a:srgbClr val="00B0F0"/>
              </a:buClr>
              <a:defRPr/>
            </a:pPr>
            <a:r>
              <a:rPr lang="es-ES" sz="16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Grupos de discusión de Facebook</a:t>
            </a:r>
            <a:endParaRPr lang="en-US" sz="1600" cap="all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68275" indent="-168275" eaLnBrk="1" hangingPunct="1"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s-E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Exclusivamente para los miembros de ASLMS, los grupos de Discusión Clínica y Red de Carrera Temprana proporcionan foros para la creación de redes y discusión de casos, procedimientos, recomendaciones para dispositivos / ajustes y prácticas cotidianas.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eaLnBrk="1" hangingPunct="1">
              <a:buClr>
                <a:srgbClr val="00B0F0"/>
              </a:buClr>
              <a:defRPr/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68275" indent="-168275" eaLnBrk="1" hangingPunct="1"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endParaRPr lang="en-US" sz="1400" b="1" i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eaLnBrk="1" hangingPunct="1">
              <a:defRPr/>
            </a:pPr>
            <a:endParaRPr lang="en-US" sz="1200" kern="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367" name="Text Box 4"/>
          <p:cNvSpPr txBox="1">
            <a:spLocks noChangeArrowheads="1"/>
          </p:cNvSpPr>
          <p:nvPr/>
        </p:nvSpPr>
        <p:spPr bwMode="auto">
          <a:xfrm>
            <a:off x="2646363" y="648010"/>
            <a:ext cx="62579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Oportunidades</a:t>
            </a:r>
            <a:r>
              <a:rPr lang="en-US" altLang="en-US" sz="4000" dirty="0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 de Carrera </a:t>
            </a:r>
            <a:r>
              <a:rPr lang="en-US" altLang="en-US" sz="4000" dirty="0" err="1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Temprana</a:t>
            </a:r>
            <a:endParaRPr lang="en-US" altLang="en-US" sz="4000" dirty="0">
              <a:solidFill>
                <a:srgbClr val="005F86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b="94444"/>
          <a:stretch>
            <a:fillRect/>
          </a:stretch>
        </p:blipFill>
        <p:spPr bwMode="auto">
          <a:xfrm>
            <a:off x="0" y="0"/>
            <a:ext cx="91471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t="90350"/>
          <a:stretch>
            <a:fillRect/>
          </a:stretch>
        </p:blipFill>
        <p:spPr bwMode="auto">
          <a:xfrm>
            <a:off x="0" y="6196013"/>
            <a:ext cx="91471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538"/>
            <a:ext cx="220186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81000" y="1905002"/>
            <a:ext cx="8458200" cy="4291011"/>
          </a:xfrm>
          <a:prstGeom prst="rect">
            <a:avLst/>
          </a:prstGeom>
          <a:noFill/>
        </p:spPr>
        <p:txBody>
          <a:bodyPr spcCol="457200"/>
          <a:lstStyle/>
          <a:p>
            <a:pPr eaLnBrk="1" hangingPunct="1">
              <a:spcAft>
                <a:spcPts val="600"/>
              </a:spcAft>
              <a:defRPr/>
            </a:pPr>
            <a:r>
              <a:rPr lang="es-ES" sz="16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Revista de </a:t>
            </a:r>
            <a:r>
              <a:rPr lang="es-ES" sz="16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Lasers</a:t>
            </a:r>
            <a:r>
              <a:rPr lang="es-ES" sz="16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en Cirugía y Medicina</a:t>
            </a:r>
            <a:endParaRPr lang="en-US" sz="1600" cap="all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68275" indent="-168275" eaLnBrk="1" hangingPunct="1">
              <a:spcAft>
                <a:spcPts val="900"/>
              </a:spcAft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s-E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 membresía incluye una suscripción GRATUITA a la revista científica y clínica, </a:t>
            </a:r>
            <a:r>
              <a:rPr lang="es-ES" sz="1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Lasers</a:t>
            </a:r>
            <a:r>
              <a:rPr lang="es-E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en Cirugía y Medicina - el diario oficial de la Sociedad.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16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Programa</a:t>
            </a:r>
            <a:r>
              <a:rPr lang="en-US" sz="16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16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Tutelaje</a:t>
            </a:r>
            <a:endParaRPr lang="en-US" sz="1600" cap="all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68275" indent="-168275" eaLnBrk="1" hangingPunct="1">
              <a:spcAft>
                <a:spcPts val="900"/>
              </a:spcAft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s-E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 Programa de Tutelaje de ASLMS brinda una oportunidad única para que los miembros de ASLMS que comienzan su carrera observen una consultorio exitoso en acción, obtengan valiosos contactos y redes y aprendan nuevas técnicas y perspectivas en láseres y otras tecnologías basadas en energía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US" sz="1300" cap="all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s-ES" sz="16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Cargos en la Junta de Estudiantes</a:t>
            </a:r>
            <a:endParaRPr lang="en-US" sz="1600" cap="all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68275" indent="-168275" eaLnBrk="1" hangingPunct="1">
              <a:spcAft>
                <a:spcPts val="900"/>
              </a:spcAft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s-E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Cuatro cargos como Representante de la Junta de Estudiantes en la Junta de Directores de ASLMS ofrecen una experiencia práctica de liderazgo práctico sin fines de lucro y oportunidades para recibir orientación de líderes establecidos</a:t>
            </a: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 eaLnBrk="1" hangingPunct="1">
              <a:spcAft>
                <a:spcPts val="600"/>
              </a:spcAft>
              <a:buClr>
                <a:srgbClr val="00B0F0"/>
              </a:buClr>
              <a:defRPr/>
            </a:pPr>
            <a:r>
              <a:rPr lang="en-US" sz="16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Centro para </a:t>
            </a:r>
            <a:r>
              <a:rPr lang="en-US" sz="16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Profecionales</a:t>
            </a:r>
            <a:endParaRPr lang="en-US" sz="1600" cap="all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68275" indent="-168275" eaLnBrk="1" hangingPunct="1">
              <a:buClr>
                <a:srgbClr val="00B0F0"/>
              </a:buClr>
              <a:buFont typeface="Open Sans Light" panose="020B0306030504020204" pitchFamily="34" charset="0"/>
              <a:buChar char="»"/>
              <a:defRPr/>
            </a:pPr>
            <a:r>
              <a:rPr lang="es-E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Diseñado para construir y avanzar en las carreras de sus solicitantes de empleo y proporcionar candidatos altamente calificados a los empleadores en el láser y la industria de la medicina basada en la energía.</a:t>
            </a:r>
            <a:endParaRPr lang="en-US" sz="1300" kern="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D324D8AD-8C41-423C-8AB5-8815111EE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363" y="648010"/>
            <a:ext cx="62579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Oportunidades</a:t>
            </a:r>
            <a:r>
              <a:rPr lang="en-US" altLang="en-US" sz="4000" dirty="0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 de Carrera </a:t>
            </a:r>
            <a:r>
              <a:rPr lang="en-US" altLang="en-US" sz="4000" dirty="0" err="1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Temprana</a:t>
            </a:r>
            <a:endParaRPr lang="en-US" altLang="en-US" sz="4000" dirty="0">
              <a:solidFill>
                <a:srgbClr val="005F86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b="94444"/>
          <a:stretch>
            <a:fillRect/>
          </a:stretch>
        </p:blipFill>
        <p:spPr bwMode="auto">
          <a:xfrm>
            <a:off x="0" y="0"/>
            <a:ext cx="91471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t="90350"/>
          <a:stretch>
            <a:fillRect/>
          </a:stretch>
        </p:blipFill>
        <p:spPr bwMode="auto">
          <a:xfrm>
            <a:off x="0" y="6196013"/>
            <a:ext cx="91471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352800" y="960438"/>
            <a:ext cx="4711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Conferencia</a:t>
            </a:r>
            <a:r>
              <a:rPr lang="en-US" altLang="en-US" sz="4000" dirty="0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altLang="en-US" sz="4000" dirty="0" err="1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Anual</a:t>
            </a:r>
            <a:endParaRPr lang="en-US" altLang="en-US" sz="4000" dirty="0">
              <a:solidFill>
                <a:srgbClr val="005F86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457200" y="1918749"/>
            <a:ext cx="800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Primer encuentro internacional en el campo de los láseres médicos y tecnologías asociadas a la energía.</a:t>
            </a:r>
            <a:endParaRPr lang="en-US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741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538"/>
            <a:ext cx="220186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62950" y="3177038"/>
            <a:ext cx="2666618" cy="2766562"/>
          </a:xfrm>
          <a:prstGeom prst="rect">
            <a:avLst/>
          </a:prstGeom>
          <a:noFill/>
        </p:spPr>
        <p:txBody>
          <a:bodyPr numCol="1" spcCol="457200"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sz="1400" dirty="0">
                <a:solidFill>
                  <a:srgbClr val="005F86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APRENDE</a:t>
            </a:r>
            <a: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 lo mejor de lo mejor sobre las últimas tecnologías, técnicas, protocolos y aplicaciones de medicina y cirugía láser y basada en energía. Cientos de estudios clínicos se presentan cada año para poner de relieve los últimos avances y los dispositivos más nuevos en el mercado.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253251" y="3177038"/>
            <a:ext cx="2695266" cy="2766562"/>
          </a:xfrm>
          <a:prstGeom prst="rect">
            <a:avLst/>
          </a:prstGeom>
          <a:noFill/>
        </p:spPr>
        <p:txBody>
          <a:bodyPr numCol="1" spcCol="457200"/>
          <a:lstStyle/>
          <a:p>
            <a:pPr lvl="0" eaLnBrk="1" hangingPunct="1">
              <a:lnSpc>
                <a:spcPct val="120000"/>
              </a:lnSpc>
              <a:defRPr/>
            </a:pPr>
            <a:r>
              <a:rPr lang="en-US" sz="1400" dirty="0">
                <a:solidFill>
                  <a:srgbClr val="005F86"/>
                </a:solidFill>
                <a:latin typeface="Open Sans Semibold"/>
                <a:ea typeface="Open Sans Light" panose="020B0306030504020204" pitchFamily="34" charset="0"/>
                <a:cs typeface="Open Sans Light" panose="020B0306030504020204" pitchFamily="34" charset="0"/>
              </a:rPr>
              <a:t>EXPLORE</a:t>
            </a:r>
            <a:r>
              <a:rPr lang="en-US" sz="1200" kern="0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3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 Salón de Exposiciones, con más de 100 expositores mostrando nuevas tecnologías y aplicaciones que mejoran la atención al paciente. El horario de la conferencia ofrece mucho tiempo para recorrer el </a:t>
            </a:r>
            <a:r>
              <a:rPr lang="es-ES" sz="13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salon</a:t>
            </a:r>
            <a:r>
              <a:rPr lang="es-ES" sz="13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Exhibiciones y ver las innovaciones en acción.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172200" y="3177038"/>
            <a:ext cx="2514600" cy="2766562"/>
          </a:xfrm>
          <a:prstGeom prst="rect">
            <a:avLst/>
          </a:prstGeom>
          <a:noFill/>
        </p:spPr>
        <p:txBody>
          <a:bodyPr numCol="1" spcCol="457200"/>
          <a:lstStyle/>
          <a:p>
            <a:pPr lvl="0" eaLnBrk="1" hangingPunct="1">
              <a:lnSpc>
                <a:spcPct val="120000"/>
              </a:lnSpc>
              <a:defRPr/>
            </a:pPr>
            <a:r>
              <a:rPr lang="en-US" sz="1400" dirty="0">
                <a:solidFill>
                  <a:srgbClr val="005F86"/>
                </a:solidFill>
                <a:latin typeface="Open Sans Semibold"/>
                <a:ea typeface="Open Sans Light" panose="020B0306030504020204" pitchFamily="34" charset="0"/>
                <a:cs typeface="Open Sans Light" panose="020B0306030504020204" pitchFamily="34" charset="0"/>
              </a:rPr>
              <a:t>CONECTESE</a:t>
            </a:r>
            <a:r>
              <a:rPr lang="en-US" sz="1200" kern="0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3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 miles de profesionales en tecnología láser y medicina basada en la energía, seguridad y atención al paciente. Ya sea en el aula, pasillo o en uno de los eventos sociales de la noche, la conexión con compañeros y pioneros en el campo proporciona una clave para su éxito profesional.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EDFFB7-1D78-47A5-8A22-461C145E43EA}"/>
              </a:ext>
            </a:extLst>
          </p:cNvPr>
          <p:cNvCxnSpPr>
            <a:cxnSpLocks/>
          </p:cNvCxnSpPr>
          <p:nvPr/>
        </p:nvCxnSpPr>
        <p:spPr>
          <a:xfrm>
            <a:off x="6019800" y="2971800"/>
            <a:ext cx="0" cy="29718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913EA98-FA1A-48A8-A621-26B1B2BD02DF}"/>
              </a:ext>
            </a:extLst>
          </p:cNvPr>
          <p:cNvCxnSpPr>
            <a:cxnSpLocks/>
          </p:cNvCxnSpPr>
          <p:nvPr/>
        </p:nvCxnSpPr>
        <p:spPr>
          <a:xfrm>
            <a:off x="3124200" y="2970946"/>
            <a:ext cx="0" cy="297265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b="94444"/>
          <a:stretch>
            <a:fillRect/>
          </a:stretch>
        </p:blipFill>
        <p:spPr bwMode="auto">
          <a:xfrm>
            <a:off x="0" y="0"/>
            <a:ext cx="91471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t="90350"/>
          <a:stretch>
            <a:fillRect/>
          </a:stretch>
        </p:blipFill>
        <p:spPr bwMode="auto">
          <a:xfrm>
            <a:off x="0" y="6196013"/>
            <a:ext cx="91471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2667000" y="1150337"/>
            <a:ext cx="6188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i="1" kern="0" dirty="0" err="1">
                <a:latin typeface="Open Sans Light" panose="020B0306030504020204" pitchFamily="34" charset="0"/>
                <a:cs typeface="Open Sans Light" panose="020B0306030504020204" pitchFamily="34" charset="0"/>
              </a:rPr>
              <a:t>Nuevas</a:t>
            </a:r>
            <a:r>
              <a:rPr lang="en-US" altLang="en-US" sz="2400" i="1" kern="0" dirty="0">
                <a:latin typeface="Open Sans Light" panose="020B0306030504020204" pitchFamily="34" charset="0"/>
                <a:cs typeface="Open Sans Light" panose="020B0306030504020204" pitchFamily="34" charset="0"/>
              </a:rPr>
              <a:t> y </a:t>
            </a:r>
            <a:r>
              <a:rPr lang="en-US" altLang="en-US" sz="2400" i="1" kern="0" dirty="0" err="1">
                <a:latin typeface="Open Sans Light" panose="020B0306030504020204" pitchFamily="34" charset="0"/>
                <a:cs typeface="Open Sans Light" panose="020B0306030504020204" pitchFamily="34" charset="0"/>
              </a:rPr>
              <a:t>Destacadas</a:t>
            </a:r>
            <a:r>
              <a:rPr lang="en-US" altLang="en-US" sz="2400" i="1" kern="0" dirty="0">
                <a:latin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altLang="en-US" sz="2400" i="1" kern="0" dirty="0" err="1">
                <a:latin typeface="Open Sans Light" panose="020B0306030504020204" pitchFamily="34" charset="0"/>
                <a:cs typeface="Open Sans Light" panose="020B0306030504020204" pitchFamily="34" charset="0"/>
              </a:rPr>
              <a:t>Sesiones</a:t>
            </a:r>
            <a:endParaRPr kumimoji="0" lang="en-US" altLang="en-US" sz="20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80999" y="1828800"/>
            <a:ext cx="3200398" cy="3968496"/>
          </a:xfrm>
          <a:prstGeom prst="rect">
            <a:avLst/>
          </a:prstGeom>
          <a:noFill/>
        </p:spPr>
        <p:txBody>
          <a:bodyPr numCol="1" spcCol="457200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Novedades</a:t>
            </a:r>
            <a:r>
              <a:rPr lang="en-US" sz="16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para el 2018</a:t>
            </a:r>
          </a:p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es-E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Comenzar tu practica medica: Consejos prácticos para la gestión de talleres</a:t>
            </a:r>
          </a:p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Exhibition de Posters</a:t>
            </a:r>
          </a:p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es-E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Sesión de Expertos en Video</a:t>
            </a:r>
          </a:p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Laboratorios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aprendizaje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láser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es-E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Aplicación Médica Cutánea para el Láser</a:t>
            </a:r>
          </a:p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es-E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Intervención temprana y tardía en el curso de cicatrización</a:t>
            </a:r>
          </a:p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es-E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Base Científica de Dispositivos en el Taller Femenino de Salud Genitourinaria</a:t>
            </a:r>
          </a:p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es-E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Dispositivos para la Salud Femenina Genitourinaria: Talleres de Investigación Clínica y Ensayos Actuales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649273" y="1828800"/>
            <a:ext cx="5426850" cy="3781874"/>
          </a:xfrm>
          <a:prstGeom prst="rect">
            <a:avLst/>
          </a:prstGeom>
          <a:noFill/>
        </p:spPr>
        <p:txBody>
          <a:bodyPr numCol="1" spcCol="457200"/>
          <a:lstStyle/>
          <a:p>
            <a:pPr eaLnBrk="1" hangingPunct="1"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sz="16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Sesiones</a:t>
            </a:r>
            <a:r>
              <a:rPr lang="en-US" sz="16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especiales</a:t>
            </a:r>
            <a:r>
              <a:rPr lang="en-US" sz="16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y </a:t>
            </a:r>
            <a:r>
              <a:rPr lang="en-US" sz="16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eventos</a:t>
            </a:r>
            <a:endParaRPr lang="en-US" sz="1600" cap="all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50" kern="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Conexión</a:t>
            </a:r>
            <a:r>
              <a:rPr lang="en-US" sz="125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50" kern="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Tecnológica</a:t>
            </a:r>
            <a:r>
              <a:rPr lang="en-US" sz="125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(no CME) - </a:t>
            </a:r>
            <a:r>
              <a:rPr lang="es-ES" sz="1250" kern="0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 panel de expertos de la tarde del viernes discute las preferencias personales de procedimientos y dispositivo.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1250" kern="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Preguntame</a:t>
            </a:r>
            <a:r>
              <a:rPr lang="es-ES" sz="125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Cualquier cosa (no CME) </a:t>
            </a:r>
            <a:r>
              <a:rPr lang="en-US" sz="125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s-ES" sz="1250" kern="0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Realizada en el Salón de Exhibiciones Viernes y Sábado.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5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Poster </a:t>
            </a:r>
            <a:r>
              <a:rPr lang="en-US" sz="1250" kern="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electrónico</a:t>
            </a:r>
            <a:r>
              <a:rPr lang="en-US" sz="125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Salon - </a:t>
            </a:r>
            <a:r>
              <a:rPr lang="es-ES" sz="1250" kern="0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Los 25 mejores Posters electrónicos  seleccionados ofrecerán una breve presentación oral.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125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4ª Celebración Anual de Mujeres en Dispositivos Basados en la Energía </a:t>
            </a:r>
            <a:r>
              <a:rPr lang="en-US" sz="125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s-ES" sz="1250" kern="0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Recepción de la tarde del jueves para todos los asistentes. Incluye la presentación de la concesión, altavoz ofrecido, discusión del panel, establecimiento de una red, entremeses y bebidas.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125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Recepción de expositores / Subasta silenciosa </a:t>
            </a:r>
            <a:r>
              <a:rPr lang="en-US" sz="1250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s-ES" sz="1250" kern="0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 recepción del sábado por la noche es para todos los asistentes e incluye la subasta silenciosa, es una oportunidad para pujar en una variedad de equipos y otros artículos. Todos los ingresos fondos ASLMS becas de investigación.</a:t>
            </a:r>
            <a:endParaRPr lang="en-US" sz="1250" kern="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830175" y="525490"/>
            <a:ext cx="5856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Conferencia</a:t>
            </a:r>
            <a:r>
              <a:rPr lang="en-US" altLang="en-US" sz="4000" dirty="0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altLang="en-US" sz="4000" dirty="0" err="1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anual</a:t>
            </a:r>
            <a:r>
              <a:rPr lang="en-US" altLang="en-US" sz="4000" dirty="0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 2018</a:t>
            </a: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538"/>
            <a:ext cx="220186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139811-175A-4817-A4A7-BC5161237372}"/>
              </a:ext>
            </a:extLst>
          </p:cNvPr>
          <p:cNvCxnSpPr>
            <a:cxnSpLocks/>
          </p:cNvCxnSpPr>
          <p:nvPr/>
        </p:nvCxnSpPr>
        <p:spPr>
          <a:xfrm>
            <a:off x="3581397" y="1828800"/>
            <a:ext cx="0" cy="41148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156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b="94444"/>
          <a:stretch>
            <a:fillRect/>
          </a:stretch>
        </p:blipFill>
        <p:spPr bwMode="auto">
          <a:xfrm>
            <a:off x="0" y="0"/>
            <a:ext cx="91471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t="90350"/>
          <a:stretch>
            <a:fillRect/>
          </a:stretch>
        </p:blipFill>
        <p:spPr bwMode="auto">
          <a:xfrm>
            <a:off x="0" y="6196013"/>
            <a:ext cx="91471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687230" y="1153583"/>
            <a:ext cx="6188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i="1" kern="0" dirty="0" err="1">
                <a:latin typeface="Open Sans Light" panose="020B0306030504020204" pitchFamily="34" charset="0"/>
                <a:cs typeface="Open Sans Light" panose="020B0306030504020204" pitchFamily="34" charset="0"/>
              </a:rPr>
              <a:t>Resúmenes</a:t>
            </a:r>
            <a:r>
              <a:rPr lang="en-US" altLang="en-US" sz="2400" i="1" kern="0" dirty="0">
                <a:latin typeface="Open Sans Light" panose="020B0306030504020204" pitchFamily="34" charset="0"/>
                <a:cs typeface="Open Sans Light" panose="020B0306030504020204" pitchFamily="34" charset="0"/>
              </a:rPr>
              <a:t> y </a:t>
            </a:r>
            <a:r>
              <a:rPr lang="en-US" altLang="en-US" sz="2400" i="1" kern="0" dirty="0" err="1">
                <a:latin typeface="Open Sans Light" panose="020B0306030504020204" pitchFamily="34" charset="0"/>
                <a:cs typeface="Open Sans Light" panose="020B0306030504020204" pitchFamily="34" charset="0"/>
              </a:rPr>
              <a:t>Enfoque</a:t>
            </a:r>
            <a:r>
              <a:rPr lang="en-US" altLang="en-US" sz="2400" i="1" kern="0" dirty="0">
                <a:latin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altLang="en-US" sz="2400" i="1" kern="0" dirty="0" err="1">
                <a:latin typeface="Open Sans Light" panose="020B0306030504020204" pitchFamily="34" charset="0"/>
                <a:cs typeface="Open Sans Light" panose="020B0306030504020204" pitchFamily="34" charset="0"/>
              </a:rPr>
              <a:t>Multidisciplinario</a:t>
            </a:r>
            <a:endParaRPr lang="en-US" altLang="en-US" sz="2400" i="1" kern="0" dirty="0"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538"/>
            <a:ext cx="220186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830175" y="525490"/>
            <a:ext cx="5856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Conferencia</a:t>
            </a:r>
            <a:r>
              <a:rPr lang="en-US" altLang="en-US" sz="4000" dirty="0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altLang="en-US" sz="4000" dirty="0" err="1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anual</a:t>
            </a:r>
            <a:r>
              <a:rPr lang="en-US" altLang="en-US" sz="4000" dirty="0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 2018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90F72FF7-1978-4D70-BC08-83536CD68448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1830142"/>
            <a:ext cx="4343399" cy="1903658"/>
          </a:xfrm>
          <a:prstGeom prst="rect">
            <a:avLst/>
          </a:prstGeom>
          <a:noFill/>
        </p:spPr>
        <p:txBody>
          <a:bodyPr numCol="1" spcCol="457200"/>
          <a:lstStyle/>
          <a:p>
            <a:pPr marL="0" marR="0" lvl="0" indent="0" defTabSz="914400" eaLnBrk="1" latinLnBrk="0" hangingPunct="1">
              <a:lnSpc>
                <a:spcPct val="120000"/>
              </a:lnSpc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Categorías</a:t>
            </a:r>
            <a:r>
              <a:rPr lang="en-US" sz="16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resúmenes</a:t>
            </a:r>
            <a:endParaRPr lang="en-US" sz="1600" cap="all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es-E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Ciencia Básica e Investigación Traslacional</a:t>
            </a:r>
          </a:p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Aplicaciones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Clínicas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– </a:t>
            </a: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Cutáneas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Aplicaciones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Clínicas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- Gynecologic / </a:t>
            </a: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Salud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Femenina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Aplicaciones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Clínicas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– </a:t>
            </a: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Interdisciplinario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es-E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Enfermería y carreras afines a la salud</a:t>
            </a:r>
          </a:p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Poster </a:t>
            </a: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electrónico</a:t>
            </a:r>
            <a:r>
              <a:rPr lang="en-US" sz="1200" kern="0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07415074-DADB-42B8-881E-0D169B3A5622}"/>
              </a:ext>
            </a:extLst>
          </p:cNvPr>
          <p:cNvSpPr txBox="1">
            <a:spLocks noChangeArrowheads="1"/>
          </p:cNvSpPr>
          <p:nvPr/>
        </p:nvSpPr>
        <p:spPr>
          <a:xfrm>
            <a:off x="387661" y="4129449"/>
            <a:ext cx="2781465" cy="2005466"/>
          </a:xfrm>
          <a:prstGeom prst="rect">
            <a:avLst/>
          </a:prstGeom>
          <a:noFill/>
        </p:spPr>
        <p:txBody>
          <a:bodyPr numCol="1" spcCol="0"/>
          <a:lstStyle/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Estético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Cardiovascular</a:t>
            </a: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Quiropráctica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Cutáneo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Cirugía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Dental / Oral</a:t>
            </a: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ORL / </a:t>
            </a: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Torácico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s-E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Distribución de drogas asistidas por laser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D28F82-AC5D-4589-9041-7C86CAAFD395}"/>
              </a:ext>
            </a:extLst>
          </p:cNvPr>
          <p:cNvSpPr txBox="1"/>
          <p:nvPr/>
        </p:nvSpPr>
        <p:spPr>
          <a:xfrm>
            <a:off x="382772" y="3810000"/>
            <a:ext cx="6973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Temas</a:t>
            </a:r>
            <a:r>
              <a:rPr lang="en-US" sz="16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interdisciplinarios</a:t>
            </a:r>
            <a:endParaRPr lang="en-US" sz="1600" cap="all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B44F928-83F2-403F-BEBB-6A6EAA948F54}"/>
              </a:ext>
            </a:extLst>
          </p:cNvPr>
          <p:cNvSpPr txBox="1">
            <a:spLocks noChangeArrowheads="1"/>
          </p:cNvSpPr>
          <p:nvPr/>
        </p:nvSpPr>
        <p:spPr>
          <a:xfrm>
            <a:off x="4453270" y="1832087"/>
            <a:ext cx="4690730" cy="1516236"/>
          </a:xfrm>
          <a:prstGeom prst="rect">
            <a:avLst/>
          </a:prstGeom>
          <a:noFill/>
        </p:spPr>
        <p:txBody>
          <a:bodyPr numCol="1" spcCol="457200"/>
          <a:lstStyle/>
          <a:p>
            <a:pPr eaLnBrk="1" hangingPunct="1">
              <a:lnSpc>
                <a:spcPct val="120000"/>
              </a:lnSpc>
              <a:spcAft>
                <a:spcPts val="600"/>
              </a:spcAft>
              <a:defRPr/>
            </a:pPr>
            <a:r>
              <a:rPr lang="es-ES" sz="16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Fecha Tope entrega de resúmenes</a:t>
            </a:r>
            <a:endParaRPr lang="en-US" sz="1600" cap="all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lvl="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Convocatoria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resúmenes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| 1 DE AGOSTO - 5 DE NOVIEMBRE DE 2017</a:t>
            </a:r>
          </a:p>
          <a:p>
            <a:pPr marL="171450" lvl="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Solicitudes de </a:t>
            </a: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Becas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Viaje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| 5 de </a:t>
            </a: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noviembre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2017</a:t>
            </a:r>
          </a:p>
          <a:p>
            <a:pPr marL="171450" lvl="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Carteles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electrónicos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</a:t>
            </a: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ePosters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 _ | NOV 15, 2017 - 1 DE JULIO DE 2018</a:t>
            </a:r>
          </a:p>
          <a:p>
            <a:pPr marL="171450" lvl="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es-E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Resúmenes de última hora | JAN 1 - 4 DE FEBRERO, 2018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38F37CA7-08A1-4C81-8156-B65772B5AD5E}"/>
              </a:ext>
            </a:extLst>
          </p:cNvPr>
          <p:cNvSpPr txBox="1">
            <a:spLocks noChangeArrowheads="1"/>
          </p:cNvSpPr>
          <p:nvPr/>
        </p:nvSpPr>
        <p:spPr>
          <a:xfrm>
            <a:off x="3409244" y="4129449"/>
            <a:ext cx="2599037" cy="2105480"/>
          </a:xfrm>
          <a:prstGeom prst="rect">
            <a:avLst/>
          </a:prstGeom>
          <a:noFill/>
        </p:spPr>
        <p:txBody>
          <a:bodyPr numCol="1" spcCol="0"/>
          <a:lstStyle/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Terapia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intersticial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termica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con </a:t>
            </a: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láser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- LITT</a:t>
            </a:r>
            <a:endParaRPr lang="en-US" sz="1250" kern="0" dirty="0">
              <a:solidFill>
                <a:schemeClr val="accent6">
                  <a:lumMod val="7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s-E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Terapia láser de baja potencia – LLLT</a:t>
            </a: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Condiciones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la </a:t>
            </a: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menopausia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Nuevas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tecnologías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Oncologia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Oftalmologia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DA52CD29-E33E-4917-8C2A-AA0B80AE7202}"/>
              </a:ext>
            </a:extLst>
          </p:cNvPr>
          <p:cNvSpPr txBox="1">
            <a:spLocks noChangeArrowheads="1"/>
          </p:cNvSpPr>
          <p:nvPr/>
        </p:nvSpPr>
        <p:spPr>
          <a:xfrm>
            <a:off x="6248400" y="4083185"/>
            <a:ext cx="2743199" cy="2005466"/>
          </a:xfrm>
          <a:prstGeom prst="rect">
            <a:avLst/>
          </a:prstGeom>
          <a:noFill/>
        </p:spPr>
        <p:txBody>
          <a:bodyPr numCol="1" spcCol="0"/>
          <a:lstStyle/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Font typeface="Open Sans" panose="020B0606030504020204" pitchFamily="34" charset="0"/>
              <a:buChar char="»"/>
              <a:defRPr/>
            </a:pP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Imágenes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Opticas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Fotobiomodulación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– FBM</a:t>
            </a: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Terapia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Fotodinámica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- PDT</a:t>
            </a:r>
            <a:endParaRPr lang="en-US" sz="1250" kern="0" dirty="0">
              <a:solidFill>
                <a:schemeClr val="accent6">
                  <a:lumMod val="75000"/>
                </a:schemeClr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Terapia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Física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/ </a:t>
            </a: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Rehabilitación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Cáncer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 </a:t>
            </a: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piel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Uroginecológico</a:t>
            </a: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5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Vascular</a:t>
            </a: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lang="en-US" sz="125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Veterinaria</a:t>
            </a:r>
            <a:endParaRPr lang="en-US" sz="125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726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 bwMode="auto">
          <a:xfrm>
            <a:off x="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b="94444"/>
          <a:stretch>
            <a:fillRect/>
          </a:stretch>
        </p:blipFill>
        <p:spPr bwMode="auto">
          <a:xfrm>
            <a:off x="0" y="0"/>
            <a:ext cx="91471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t="90350"/>
          <a:stretch>
            <a:fillRect/>
          </a:stretch>
        </p:blipFill>
        <p:spPr bwMode="auto">
          <a:xfrm>
            <a:off x="0" y="6196013"/>
            <a:ext cx="91471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664062" y="1172847"/>
            <a:ext cx="6188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i="1" kern="0" dirty="0" err="1">
                <a:latin typeface="Open Sans Light" panose="020B0306030504020204" pitchFamily="34" charset="0"/>
                <a:cs typeface="Open Sans Light" panose="020B0306030504020204" pitchFamily="34" charset="0"/>
              </a:rPr>
              <a:t>Participación</a:t>
            </a:r>
            <a:r>
              <a:rPr lang="en-US" altLang="en-US" sz="2400" i="1" kern="0" dirty="0">
                <a:latin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altLang="en-US" sz="2400" i="1" kern="0" dirty="0" err="1">
                <a:latin typeface="Open Sans Light" panose="020B0306030504020204" pitchFamily="34" charset="0"/>
                <a:cs typeface="Open Sans Light" panose="020B0306030504020204" pitchFamily="34" charset="0"/>
              </a:rPr>
              <a:t>Internacional</a:t>
            </a:r>
            <a:endParaRPr lang="en-US" altLang="en-US" sz="2400" i="1" kern="0" dirty="0"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538"/>
            <a:ext cx="220186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81000" y="1850607"/>
            <a:ext cx="4754526" cy="34686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lnSpc>
                <a:spcPct val="120000"/>
              </a:lnSpc>
              <a:spcAft>
                <a:spcPts val="600"/>
              </a:spcAft>
              <a:defRPr/>
            </a:pPr>
            <a:r>
              <a:rPr lang="es-ES" sz="16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Facultad Internacional, Industria y Eventos</a:t>
            </a:r>
            <a:endParaRPr lang="en-US" sz="1600" cap="all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13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Cada año, la Conferencia Anual de ASLMS da la bienvenida a la participación de reconocidos  profesores y científicos, junto con líderes de la industria, de todo el mundo.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13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Los asistentes aprenden y se conectan con los "mejores de los mejores" y obtienen información de vanguardia sobre el desarrollo y la aplicación de láseres y dispositivos basados en energía en todo el mundo.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13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 Conferencia Anual 2018 destacará y alentará la colaboración internacional y ofrecerá eventos especiales en reconocimiento a esta influencia global.</a:t>
            </a:r>
            <a:endParaRPr lang="en-US" sz="13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830175" y="525490"/>
            <a:ext cx="5856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Conferencia</a:t>
            </a:r>
            <a:r>
              <a:rPr lang="en-US" altLang="en-US" sz="4000" dirty="0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altLang="en-US" sz="4000" dirty="0" err="1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anual</a:t>
            </a:r>
            <a:r>
              <a:rPr lang="en-US" altLang="en-US" sz="4000" dirty="0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 2018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BDB7F8-FCA9-49B0-A6AE-5A5CBEA1B4D6}"/>
              </a:ext>
            </a:extLst>
          </p:cNvPr>
          <p:cNvSpPr/>
          <p:nvPr/>
        </p:nvSpPr>
        <p:spPr>
          <a:xfrm>
            <a:off x="5135526" y="2133600"/>
            <a:ext cx="3777300" cy="37773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20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b="94444"/>
          <a:stretch>
            <a:fillRect/>
          </a:stretch>
        </p:blipFill>
        <p:spPr bwMode="auto">
          <a:xfrm>
            <a:off x="0" y="0"/>
            <a:ext cx="91471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t="90350"/>
          <a:stretch>
            <a:fillRect/>
          </a:stretch>
        </p:blipFill>
        <p:spPr bwMode="auto">
          <a:xfrm>
            <a:off x="0" y="6196013"/>
            <a:ext cx="91471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538"/>
            <a:ext cx="220186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667000" y="1338130"/>
            <a:ext cx="6188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i="1" kern="0" dirty="0">
                <a:latin typeface="Open Sans Light" panose="020B0306030504020204" pitchFamily="34" charset="0"/>
                <a:cs typeface="Open Sans Light" panose="020B0306030504020204" pitchFamily="34" charset="0"/>
              </a:rPr>
              <a:t>¡Marca </a:t>
            </a:r>
            <a:r>
              <a:rPr lang="en-US" altLang="en-US" sz="2400" i="1" kern="0" dirty="0" err="1">
                <a:latin typeface="Open Sans Light" panose="020B0306030504020204" pitchFamily="34" charset="0"/>
                <a:cs typeface="Open Sans Light" panose="020B0306030504020204" pitchFamily="34" charset="0"/>
              </a:rPr>
              <a:t>tu</a:t>
            </a:r>
            <a:r>
              <a:rPr lang="en-US" altLang="en-US" sz="2400" i="1" kern="0" dirty="0">
                <a:latin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altLang="en-US" sz="2400" i="1" kern="0" dirty="0" err="1">
                <a:latin typeface="Open Sans Light" panose="020B0306030504020204" pitchFamily="34" charset="0"/>
                <a:cs typeface="Open Sans Light" panose="020B0306030504020204" pitchFamily="34" charset="0"/>
              </a:rPr>
              <a:t>calendario</a:t>
            </a:r>
            <a:r>
              <a:rPr lang="en-US" altLang="en-US" sz="2400" i="1" kern="0" dirty="0">
                <a:latin typeface="Open Sans Light" panose="020B0306030504020204" pitchFamily="34" charset="0"/>
                <a:cs typeface="Open Sans Light" panose="020B0306030504020204" pitchFamily="34" charset="0"/>
              </a:rPr>
              <a:t>!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830175" y="755815"/>
            <a:ext cx="5856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Conferencia</a:t>
            </a:r>
            <a:r>
              <a:rPr lang="en-US" altLang="en-US" sz="4000" dirty="0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altLang="en-US" sz="4000" dirty="0" err="1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anual</a:t>
            </a:r>
            <a:r>
              <a:rPr lang="en-US" altLang="en-US" sz="4000" dirty="0">
                <a:solidFill>
                  <a:srgbClr val="005F86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 2018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4889484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B73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#ASLMS2018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6" t="34" r="16693" b="843"/>
          <a:stretch/>
        </p:blipFill>
        <p:spPr>
          <a:xfrm>
            <a:off x="4702378" y="2114715"/>
            <a:ext cx="4090375" cy="3676486"/>
          </a:xfrm>
          <a:prstGeom prst="rect">
            <a:avLst/>
          </a:prstGeom>
        </p:spPr>
      </p:pic>
      <p:sp>
        <p:nvSpPr>
          <p:cNvPr id="17" name="Rounded Rectangle 1">
            <a:extLst>
              <a:ext uri="{FF2B5EF4-FFF2-40B4-BE49-F238E27FC236}">
                <a16:creationId xmlns:a16="http://schemas.microsoft.com/office/drawing/2014/main" id="{2063A44C-EF64-4A82-93D0-4C7B3BA27A6E}"/>
              </a:ext>
            </a:extLst>
          </p:cNvPr>
          <p:cNvSpPr/>
          <p:nvPr/>
        </p:nvSpPr>
        <p:spPr>
          <a:xfrm>
            <a:off x="432806" y="5330581"/>
            <a:ext cx="2622550" cy="48072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s-ES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VISITE ASLMS.ORG PARA MÁS INFORMACIÓN</a:t>
            </a:r>
            <a:endParaRPr lang="en-US" alt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BF41B24-EAB6-4073-927B-8D261F920A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55555"/>
            <a:ext cx="4194960" cy="16630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8500F0-40DF-4952-A31B-0930C792F5D1}"/>
              </a:ext>
            </a:extLst>
          </p:cNvPr>
          <p:cNvSpPr txBox="1"/>
          <p:nvPr/>
        </p:nvSpPr>
        <p:spPr>
          <a:xfrm>
            <a:off x="381000" y="3701735"/>
            <a:ext cx="389015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38ª </a:t>
            </a:r>
            <a:r>
              <a:rPr lang="en-US" i="1" dirty="0" err="1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Conferencia</a:t>
            </a:r>
            <a:r>
              <a:rPr lang="en-US" i="1" dirty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Anual</a:t>
            </a:r>
            <a:r>
              <a:rPr lang="en-US" i="1" dirty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de ASLMS</a:t>
            </a:r>
          </a:p>
          <a:p>
            <a:r>
              <a:rPr lang="en-US" cap="all" dirty="0" err="1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Medicina</a:t>
            </a:r>
            <a:r>
              <a:rPr lang="en-US" cap="all" dirty="0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y </a:t>
            </a:r>
            <a:r>
              <a:rPr lang="en-US" cap="all" dirty="0" err="1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Ciencia</a:t>
            </a:r>
            <a:r>
              <a:rPr lang="en-US" cap="all" dirty="0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cap="all" dirty="0" err="1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Basadas</a:t>
            </a:r>
            <a:r>
              <a:rPr lang="en-US" cap="all" dirty="0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cap="all" dirty="0" err="1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en</a:t>
            </a:r>
            <a:r>
              <a:rPr lang="en-US" cap="all" dirty="0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la </a:t>
            </a:r>
            <a:r>
              <a:rPr lang="en-US" cap="all" dirty="0" err="1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Energía</a:t>
            </a:r>
            <a:endParaRPr lang="en-US" cap="all" dirty="0">
              <a:solidFill>
                <a:schemeClr val="tx2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2000" dirty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Del 11 al 15 de </a:t>
            </a:r>
            <a:r>
              <a:rPr lang="en-US" sz="2000" dirty="0" err="1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abril</a:t>
            </a:r>
            <a:r>
              <a:rPr lang="en-US" sz="2000" dirty="0">
                <a:solidFill>
                  <a:schemeClr val="tx2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de 2018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F8697B0-16DE-401F-9330-D46703688904}"/>
              </a:ext>
            </a:extLst>
          </p:cNvPr>
          <p:cNvCxnSpPr/>
          <p:nvPr/>
        </p:nvCxnSpPr>
        <p:spPr>
          <a:xfrm>
            <a:off x="432806" y="3657600"/>
            <a:ext cx="3838353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551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n 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4055A21D33E746944815C4ADF0F0BA" ma:contentTypeVersion="4" ma:contentTypeDescription="Create a new document." ma:contentTypeScope="" ma:versionID="38f77200057821381c2203574413c602">
  <xsd:schema xmlns:xsd="http://www.w3.org/2001/XMLSchema" xmlns:xs="http://www.w3.org/2001/XMLSchema" xmlns:p="http://schemas.microsoft.com/office/2006/metadata/properties" xmlns:ns2="96f986ea-3577-4b3b-b09c-a7097cc58e52" xmlns:ns3="866aa5a0-bcc5-4d13-bf88-9abb3c83ae5e" targetNamespace="http://schemas.microsoft.com/office/2006/metadata/properties" ma:root="true" ma:fieldsID="8cb4de2789c63ce015654620da06cd0e" ns2:_="" ns3:_="">
    <xsd:import namespace="96f986ea-3577-4b3b-b09c-a7097cc58e52"/>
    <xsd:import namespace="866aa5a0-bcc5-4d13-bf88-9abb3c83ae5e"/>
    <xsd:element name="properties">
      <xsd:complexType>
        <xsd:sequence>
          <xsd:element name="documentManagement">
            <xsd:complexType>
              <xsd:all>
                <xsd:element ref="ns2:MigrationSourceURL" minOccurs="0"/>
                <xsd:element ref="ns3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986ea-3577-4b3b-b09c-a7097cc58e52" elementFormDefault="qualified">
    <xsd:import namespace="http://schemas.microsoft.com/office/2006/documentManagement/types"/>
    <xsd:import namespace="http://schemas.microsoft.com/office/infopath/2007/PartnerControls"/>
    <xsd:element name="MigrationSourceURL" ma:index="8" nillable="true" ma:displayName="MigrationSourceURL" ma:internalName="MigrationSourceURL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6aa5a0-bcc5-4d13-bf88-9abb3c83ae5e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SourceURL xmlns="96f986ea-3577-4b3b-b09c-a7097cc58e52">E:\ASLMS ShareFile BU\ASLMS DOCUMENTS\MEMBER RECRUITMENT POWERPOINT\Recruitment PowerPoint.pptx</MigrationSourceURL>
  </documentManagement>
</p:properties>
</file>

<file path=customXml/itemProps1.xml><?xml version="1.0" encoding="utf-8"?>
<ds:datastoreItem xmlns:ds="http://schemas.openxmlformats.org/officeDocument/2006/customXml" ds:itemID="{83FE1507-E243-4BAF-91B0-1A65A3C0B9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f986ea-3577-4b3b-b09c-a7097cc58e52"/>
    <ds:schemaRef ds:uri="866aa5a0-bcc5-4d13-bf88-9abb3c83ae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548295-E4E3-4DFB-814B-D098C78A24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EC7D75-DF29-41FF-9771-F914B7B6FDAE}">
  <ds:schemaRefs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866aa5a0-bcc5-4d13-bf88-9abb3c83ae5e"/>
    <ds:schemaRef ds:uri="http://purl.org/dc/dcmitype/"/>
    <ds:schemaRef ds:uri="96f986ea-3577-4b3b-b09c-a7097cc58e5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5630</TotalTime>
  <Words>1227</Words>
  <Application>Microsoft Office PowerPoint</Application>
  <PresentationFormat>On-screen Show (4:3)</PresentationFormat>
  <Paragraphs>120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Open Sans</vt:lpstr>
      <vt:lpstr>Open Sans Light</vt:lpstr>
      <vt:lpstr>Arial</vt:lpstr>
      <vt:lpstr>Open Sans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ASLMS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andrea@aslms.org</dc:creator>
  <cp:lastModifiedBy>Stephanie Grauden</cp:lastModifiedBy>
  <cp:revision>332</cp:revision>
  <cp:lastPrinted>2017-09-05T20:00:47Z</cp:lastPrinted>
  <dcterms:created xsi:type="dcterms:W3CDTF">2008-11-04T17:58:37Z</dcterms:created>
  <dcterms:modified xsi:type="dcterms:W3CDTF">2018-01-08T16:17:08Z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0x010100C64055A21D33E746944815C4ADF0F0BA</vt:lpwstr>
  </property>
</Properties>
</file>