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8"/>
  </p:handoutMasterIdLst>
  <p:sldIdLst>
    <p:sldId id="405" r:id="rId5"/>
    <p:sldId id="408" r:id="rId6"/>
    <p:sldId id="406" r:id="rId7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Open Sans Semibold" panose="020B0706030804020204" pitchFamily="34" charset="0"/>
      <p:bold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ED1944"/>
    <a:srgbClr val="A30C33"/>
    <a:srgbClr val="6B8886"/>
    <a:srgbClr val="00BBD3"/>
    <a:srgbClr val="0A3959"/>
    <a:srgbClr val="4B4B4B"/>
    <a:srgbClr val="B7312C"/>
    <a:srgbClr val="B32017"/>
    <a:srgbClr val="F2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377CB-39C9-435B-BC83-74C0ECC0A945}" v="4" dt="2023-08-07T15:16:4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33" d="100"/>
          <a:sy n="133" d="100"/>
        </p:scale>
        <p:origin x="1615" y="79"/>
      </p:cViewPr>
      <p:guideLst>
        <p:guide orient="horz" pos="3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86589-8901-49E7-B1B2-A7DB41938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-105" r="4216" b="19029"/>
          <a:stretch/>
        </p:blipFill>
        <p:spPr bwMode="auto">
          <a:xfrm>
            <a:off x="-1282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3E3741-D40C-4F1B-A4CC-BC5E416E12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>
          <a:xfrm>
            <a:off x="2971800" y="2361585"/>
            <a:ext cx="2819400" cy="1973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4080B2-F6F9-44B5-ACB7-2993939D96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25205" r="15252" b="16642"/>
          <a:stretch/>
        </p:blipFill>
        <p:spPr>
          <a:xfrm>
            <a:off x="3048000" y="210650"/>
            <a:ext cx="2743200" cy="19202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F62096-FFE1-4C72-834E-2FD3DC591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7272" b="6285"/>
          <a:stretch/>
        </p:blipFill>
        <p:spPr>
          <a:xfrm>
            <a:off x="3048000" y="4619200"/>
            <a:ext cx="2743200" cy="19202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CFB66-1CF9-480D-9E2D-047B260B7C4D}"/>
              </a:ext>
            </a:extLst>
          </p:cNvPr>
          <p:cNvSpPr txBox="1"/>
          <p:nvPr/>
        </p:nvSpPr>
        <p:spPr>
          <a:xfrm>
            <a:off x="5937004" y="539828"/>
            <a:ext cx="2931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NETWORKING</a:t>
            </a:r>
            <a:endParaRPr lang="en-US" sz="2600" dirty="0">
              <a:solidFill>
                <a:srgbClr val="4B4B4B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key thought leaders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driving the future of lasers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devices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medicine.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BF397-1DC5-449F-BAE4-9829DEC56947}"/>
              </a:ext>
            </a:extLst>
          </p:cNvPr>
          <p:cNvSpPr txBox="1"/>
          <p:nvPr/>
        </p:nvSpPr>
        <p:spPr>
          <a:xfrm>
            <a:off x="5954268" y="2690336"/>
            <a:ext cx="286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latest research, procedures, and protocols through the Society’s journal, </a:t>
            </a:r>
            <a:r>
              <a:rPr lang="en-US" sz="14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 in Surgery and Medicine</a:t>
            </a: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social media, and newsletters.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34B8B-8A91-4262-9B26-C2D26C45D04E}"/>
              </a:ext>
            </a:extLst>
          </p:cNvPr>
          <p:cNvSpPr txBox="1"/>
          <p:nvPr/>
        </p:nvSpPr>
        <p:spPr>
          <a:xfrm>
            <a:off x="5937005" y="4902211"/>
            <a:ext cx="30497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PROFESSIONAL DEVELOPMENT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 in-person and online resources offering a wide range of valuable educational opportunities.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3F3AA06C-97C1-4991-B59F-16EDB34D32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5381" y="-152399"/>
            <a:ext cx="3049282" cy="7019642"/>
          </a:xfrm>
          <a:prstGeom prst="rect">
            <a:avLst/>
          </a:prstGeom>
          <a:noFill/>
          <a:ln>
            <a:noFill/>
          </a:ln>
          <a:effectLst>
            <a:outerShdw blurRad="50800" dist="63500" dir="21540000" algn="ctr" rotWithShape="0">
              <a:srgbClr val="000000">
                <a:alpha val="7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C25ED5-B35B-46C5-95E6-AB62F67A2890}"/>
              </a:ext>
            </a:extLst>
          </p:cNvPr>
          <p:cNvGrpSpPr/>
          <p:nvPr/>
        </p:nvGrpSpPr>
        <p:grpSpPr>
          <a:xfrm>
            <a:off x="-3550" y="5282099"/>
            <a:ext cx="2772391" cy="908557"/>
            <a:chOff x="4112372" y="673595"/>
            <a:chExt cx="2933079" cy="961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17D63-EFC0-4765-87FC-50B0DB8CBB88}"/>
                </a:ext>
              </a:extLst>
            </p:cNvPr>
            <p:cNvSpPr/>
            <p:nvPr/>
          </p:nvSpPr>
          <p:spPr>
            <a:xfrm>
              <a:off x="4112372" y="673595"/>
              <a:ext cx="2933079" cy="961217"/>
            </a:xfrm>
            <a:prstGeom prst="rect">
              <a:avLst/>
            </a:prstGeom>
            <a:solidFill>
              <a:srgbClr val="B3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8A551-1070-4AAC-9E80-8BFA2EFA34BF}"/>
                </a:ext>
              </a:extLst>
            </p:cNvPr>
            <p:cNvSpPr txBox="1"/>
            <p:nvPr/>
          </p:nvSpPr>
          <p:spPr>
            <a:xfrm>
              <a:off x="4277131" y="736021"/>
              <a:ext cx="2577589" cy="87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JOIN TODAY!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aslms.org</a:t>
              </a: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9A0D83-9E89-4BE3-8401-E542E262D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340945"/>
            <a:ext cx="2354181" cy="11237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ACD071-A2B1-491C-BB72-D15F0F56D057}"/>
              </a:ext>
            </a:extLst>
          </p:cNvPr>
          <p:cNvSpPr txBox="1"/>
          <p:nvPr/>
        </p:nvSpPr>
        <p:spPr>
          <a:xfrm>
            <a:off x="447275" y="1613141"/>
            <a:ext cx="235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largest professional organization dedicated to promoting</a:t>
            </a:r>
          </a:p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excellence in patient care through the safe and effective use of lasers </a:t>
            </a:r>
            <a:b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other energy-based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5417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7770D-39E6-4E7B-99FD-8C71A670D144}"/>
              </a:ext>
            </a:extLst>
          </p:cNvPr>
          <p:cNvSpPr/>
          <p:nvPr/>
        </p:nvSpPr>
        <p:spPr>
          <a:xfrm>
            <a:off x="5044289" y="2636692"/>
            <a:ext cx="3732571" cy="1478108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908980" y="2547224"/>
            <a:ext cx="1143000" cy="274320"/>
          </a:xfrm>
          <a:prstGeom prst="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4038600" y="764093"/>
            <a:ext cx="487680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in Baltimore, Maryland at the premier international meeting in the field of medical lasers and energy-based technologies.</a:t>
            </a:r>
            <a:endParaRPr lang="en-US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68BE60-BE57-4F65-A4EC-51912C9D953C}"/>
              </a:ext>
            </a:extLst>
          </p:cNvPr>
          <p:cNvSpPr/>
          <p:nvPr/>
        </p:nvSpPr>
        <p:spPr>
          <a:xfrm>
            <a:off x="361084" y="4449070"/>
            <a:ext cx="8415776" cy="187553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4" y="4343400"/>
            <a:ext cx="4791825" cy="27432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178555" y="4666920"/>
            <a:ext cx="5301925" cy="170816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 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Removal 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Plastic Surgery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Tightening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indent="-182880"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</p:txBody>
      </p:sp>
      <p:pic>
        <p:nvPicPr>
          <p:cNvPr id="4" name="Picture 3" descr="A blue sky with white clouds&#10;&#10;Description automatically generated">
            <a:extLst>
              <a:ext uri="{FF2B5EF4-FFF2-40B4-BE49-F238E27FC236}">
                <a16:creationId xmlns:a16="http://schemas.microsoft.com/office/drawing/2014/main" id="{C10A18FA-E782-94D4-3B4D-47A61594F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8" r="1173"/>
          <a:stretch/>
        </p:blipFill>
        <p:spPr>
          <a:xfrm>
            <a:off x="5638359" y="3368164"/>
            <a:ext cx="3505277" cy="31163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A6B145-232D-45A8-A522-5E7FE67AC16B}"/>
              </a:ext>
            </a:extLst>
          </p:cNvPr>
          <p:cNvSpPr/>
          <p:nvPr/>
        </p:nvSpPr>
        <p:spPr>
          <a:xfrm>
            <a:off x="330903" y="2623304"/>
            <a:ext cx="4467668" cy="1491495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253198" y="2526030"/>
            <a:ext cx="2235601" cy="274320"/>
          </a:xfrm>
          <a:prstGeom prst="rect">
            <a:avLst/>
          </a:prstGeom>
          <a:solidFill>
            <a:srgbClr val="A30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191125" y="2837753"/>
            <a:ext cx="4467668" cy="125701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8AC9B-6706-1435-85C1-EBB78AB29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" y="411480"/>
            <a:ext cx="3963419" cy="17967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4855090" y="2873917"/>
            <a:ext cx="3774438" cy="122084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 Abstracts| SEP 8 – NOV 6,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Registration Opens| DEC 7, 2023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10, 2024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 APR </a:t>
            </a: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11-14</a:t>
            </a: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2024</a:t>
            </a:r>
          </a:p>
          <a:p>
            <a:pPr marL="91440" indent="-182880">
              <a:spcAft>
                <a:spcPts val="400"/>
              </a:spcAft>
              <a:buClr>
                <a:srgbClr val="87364E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</a:t>
            </a: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12-13</a:t>
            </a: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2024</a:t>
            </a: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BAA4B-59B6-4542-AD9F-989093643AD3}"/>
              </a:ext>
            </a:extLst>
          </p:cNvPr>
          <p:cNvSpPr/>
          <p:nvPr/>
        </p:nvSpPr>
        <p:spPr>
          <a:xfrm>
            <a:off x="363" y="6465374"/>
            <a:ext cx="9144000" cy="398733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 anchorCtr="1"/>
          <a:lstStyle/>
          <a:p>
            <a:pPr algn="ctr"/>
            <a:r>
              <a:rPr lang="en-US" sz="1800" b="0" i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</p:spTree>
    <p:extLst>
      <p:ext uri="{BB962C8B-B14F-4D97-AF65-F5344CB8AC3E}">
        <p14:creationId xmlns:p14="http://schemas.microsoft.com/office/powerpoint/2010/main" val="323416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4B89-BFD5-4B7F-BDA8-5C526E85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EB15A0-2917-4D66-8BE4-C1B240B0F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-105" r="4216" b="19029"/>
          <a:stretch/>
        </p:blipFill>
        <p:spPr bwMode="auto">
          <a:xfrm>
            <a:off x="228600" y="-38063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CC26F5B1-EDEC-4466-BF7A-8C9E5A0C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152878" y="-43500"/>
            <a:ext cx="3049282" cy="7019642"/>
          </a:xfrm>
          <a:prstGeom prst="rect">
            <a:avLst/>
          </a:prstGeom>
          <a:noFill/>
          <a:ln>
            <a:noFill/>
          </a:ln>
          <a:effectLst>
            <a:outerShdw blurRad="50800" dist="63500" dir="21540000" algn="ctr" rotWithShape="0">
              <a:srgbClr val="000000">
                <a:alpha val="7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DFC24-217D-4680-9856-8B5B9DBAB010}"/>
              </a:ext>
            </a:extLst>
          </p:cNvPr>
          <p:cNvSpPr txBox="1"/>
          <p:nvPr/>
        </p:nvSpPr>
        <p:spPr>
          <a:xfrm>
            <a:off x="457200" y="2362200"/>
            <a:ext cx="2198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Learning is a lifelong journey. ASLMS Online Learning resources are there to help you every step of the way.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1CFD60-4EB9-4331-9E4C-1DCC3383F03D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1" y="958122"/>
            <a:ext cx="5296300" cy="1143000"/>
          </a:xfrm>
          <a:prstGeom prst="rect">
            <a:avLst/>
          </a:prstGeom>
          <a:noFill/>
        </p:spPr>
        <p:txBody>
          <a:bodyPr lIns="91440" tIns="45720" rIns="91440" bIns="45720" numCol="1" spcCol="182880" anchor="t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The ASLMS Online Learning Center features online courses and sessions presented by leaders in the field of lasers and energy-based medicine. Many of the offerings are free or at reduced rates for ASLMS members.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4DE6D-4E66-4E49-A574-CD7852D65C76}"/>
              </a:ext>
            </a:extLst>
          </p:cNvPr>
          <p:cNvSpPr txBox="1"/>
          <p:nvPr/>
        </p:nvSpPr>
        <p:spPr>
          <a:xfrm>
            <a:off x="3315102" y="2600497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DISCOVER VALUABLE RESOURCES TO ENHANCE YOUR PROFESSIONAL DEVELOPMENT: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3365636" y="5259844"/>
            <a:ext cx="519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from the experts and get the training you need, on your schedule.</a:t>
            </a:r>
            <a:endParaRPr lang="en-US" altLang="en-US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12BBEAB-4561-41E0-B0BC-5460C9BB1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022"/>
            <a:ext cx="1904206" cy="155689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DDD93-3168-4AC5-B2CC-5EAC58CEF18F}"/>
              </a:ext>
            </a:extLst>
          </p:cNvPr>
          <p:cNvSpPr txBox="1"/>
          <p:nvPr/>
        </p:nvSpPr>
        <p:spPr>
          <a:xfrm>
            <a:off x="3352801" y="558012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ASLMS BRINGS THE EDUCATION TO YOU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B0B3A-AB58-4BD0-B512-094B52702FEE}"/>
              </a:ext>
            </a:extLst>
          </p:cNvPr>
          <p:cNvSpPr txBox="1"/>
          <p:nvPr/>
        </p:nvSpPr>
        <p:spPr>
          <a:xfrm>
            <a:off x="3391303" y="3705434"/>
            <a:ext cx="5333999" cy="1108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On-Demand Courses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24 Hours of Lasers and Energy-Based Devices  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Webinars (live and recorded)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52A76-D781-4878-9DAA-B3BB55D3F522}"/>
              </a:ext>
            </a:extLst>
          </p:cNvPr>
          <p:cNvSpPr txBox="1"/>
          <p:nvPr/>
        </p:nvSpPr>
        <p:spPr>
          <a:xfrm>
            <a:off x="457200" y="536174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Visit aslms.org to </a:t>
            </a:r>
          </a:p>
          <a:p>
            <a:r>
              <a:rPr lang="en-US" alt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more!</a:t>
            </a:r>
          </a:p>
        </p:txBody>
      </p:sp>
    </p:spTree>
    <p:extLst>
      <p:ext uri="{BB962C8B-B14F-4D97-AF65-F5344CB8AC3E}">
        <p14:creationId xmlns:p14="http://schemas.microsoft.com/office/powerpoint/2010/main" val="61370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EF4C2F-097A-4670-891F-FAC9CC0FB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C7D75-DF29-41FF-9771-F914B7B6FDAE}">
  <ds:schemaRefs>
    <ds:schemaRef ds:uri="http://purl.org/dc/terms/"/>
    <ds:schemaRef ds:uri="52674b3b-a8ea-4e1e-acec-1314dd0ef54b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c990712-04fa-412a-8529-5060b9a14a1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13190</TotalTime>
  <Words>363</Words>
  <Application>Microsoft Office PowerPoint</Application>
  <PresentationFormat>On-screen Show (4:3)</PresentationFormat>
  <Paragraphs>66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Open Sans</vt:lpstr>
      <vt:lpstr>Open Sans Semibold</vt:lpstr>
      <vt:lpstr>Open Sans Light</vt:lpstr>
      <vt:lpstr>Open Sans Extrabold</vt:lpstr>
      <vt:lpstr>Office Theme</vt:lpstr>
      <vt:lpstr>PowerPoint Presentation</vt:lpstr>
      <vt:lpstr>PowerPoint Presentation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Andrea Alstad</cp:lastModifiedBy>
  <cp:revision>419</cp:revision>
  <cp:lastPrinted>2019-09-16T17:34:17Z</cp:lastPrinted>
  <dcterms:created xsi:type="dcterms:W3CDTF">2008-11-04T17:58:37Z</dcterms:created>
  <dcterms:modified xsi:type="dcterms:W3CDTF">2023-09-08T15:56:00Z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